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embeddedFontLst>
    <p:embeddedFont>
      <p:font typeface="Inter" panose="020B0604020202020204" charset="0"/>
      <p:regular r:id="rId15"/>
      <p:bold r:id="rId16"/>
      <p:italic r:id="rId17"/>
      <p:boldItalic r:id="rId18"/>
    </p:embeddedFont>
    <p:embeddedFont>
      <p:font typeface="Inter ExtraBold" panose="020B0604020202020204" charset="0"/>
      <p:bold r:id="rId19"/>
      <p:boldItalic r:id="rId20"/>
    </p:embeddedFont>
    <p:embeddedFont>
      <p:font typeface="Montserrat" panose="020F0502020204030204" pitchFamily="2" charset="0"/>
      <p:regular r:id="rId21"/>
      <p:bold r:id="rId22"/>
      <p:italic r:id="rId23"/>
      <p:boldItalic r:id="rId24"/>
    </p:embeddedFont>
    <p:embeddedFont>
      <p:font typeface="Montserrat ExtraBold" panose="020F0502020204030204" pitchFamily="2" charset="0"/>
      <p:bold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17F6658-FAEF-495B-B43B-5F4B3DBC9C84}">
  <a:tblStyle styleId="{B17F6658-FAEF-495B-B43B-5F4B3DBC9C8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3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095375" y="2922537"/>
            <a:ext cx="100014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6A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AFFILIATE PROGRAM</a:t>
            </a:r>
            <a:endParaRPr>
              <a:solidFill>
                <a:srgbClr val="FF6A00"/>
              </a:solidFill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2286000" y="4453979"/>
            <a:ext cx="7620000" cy="100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4B5563"/>
                </a:solidFill>
                <a:latin typeface="Inter"/>
                <a:ea typeface="Inter"/>
                <a:cs typeface="Inter"/>
                <a:sym typeface="Inter"/>
              </a:rPr>
              <a:t>Empowering communities through a revolutionary, private e-commerce and local service platform. Build your network and unlock limitless earning potential.</a:t>
            </a:r>
            <a:endParaRPr/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7575" y="772150"/>
            <a:ext cx="4723151" cy="236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oogle Shape;233;p22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22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2324248"/>
            <a:ext cx="5238750" cy="3104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22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81750" y="2324248"/>
            <a:ext cx="5238750" cy="3104703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22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22"/>
          <p:cNvSpPr txBox="1"/>
          <p:nvPr/>
        </p:nvSpPr>
        <p:spPr>
          <a:xfrm>
            <a:off x="952500" y="2705248"/>
            <a:ext cx="4700587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FF6A00"/>
                </a:solidFill>
                <a:latin typeface="Montserrat"/>
                <a:ea typeface="Montserrat"/>
                <a:cs typeface="Montserrat"/>
                <a:sym typeface="Montserrat"/>
              </a:rPr>
              <a:t>UNPRECEDENTED PRIVACY &amp; TRACKING</a:t>
            </a:r>
            <a:endParaRPr/>
          </a:p>
        </p:txBody>
      </p:sp>
      <p:sp>
        <p:nvSpPr>
          <p:cNvPr id="238" name="Google Shape;238;p22"/>
          <p:cNvSpPr txBox="1"/>
          <p:nvPr/>
        </p:nvSpPr>
        <p:spPr>
          <a:xfrm>
            <a:off x="952500" y="3457723"/>
            <a:ext cx="4476750" cy="1447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Because the platform is closed and invite-only, there is zero leakage. Every single user that enters the ecosystem is permanently hardcoded to an affiliate. Your hard work in generating leads is strictly protected and monetized.</a:t>
            </a:r>
            <a:endParaRPr/>
          </a:p>
        </p:txBody>
      </p:sp>
      <p:sp>
        <p:nvSpPr>
          <p:cNvPr id="239" name="Google Shape;239;p22"/>
          <p:cNvSpPr txBox="1"/>
          <p:nvPr/>
        </p:nvSpPr>
        <p:spPr>
          <a:xfrm>
            <a:off x="6781800" y="2724298"/>
            <a:ext cx="466058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FF6A00"/>
                </a:solidFill>
                <a:latin typeface="Montserrat"/>
                <a:ea typeface="Montserrat"/>
                <a:cs typeface="Montserrat"/>
                <a:sym typeface="Montserrat"/>
              </a:rPr>
              <a:t>DIVERSIFIED INCOME STREAMS</a:t>
            </a:r>
            <a:endParaRPr/>
          </a:p>
        </p:txBody>
      </p:sp>
      <p:sp>
        <p:nvSpPr>
          <p:cNvPr id="240" name="Google Shape;240;p22"/>
          <p:cNvSpPr txBox="1"/>
          <p:nvPr/>
        </p:nvSpPr>
        <p:spPr>
          <a:xfrm>
            <a:off x="6781800" y="3171973"/>
            <a:ext cx="4438650" cy="1447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You aren't just earning from one source. You build wealth simultaneously by bringing in consumers (users), suppliers (shops/providers), and promoters (other affiliates). It is a complete, self-sustaining economic loop.</a:t>
            </a:r>
            <a:endParaRPr/>
          </a:p>
        </p:txBody>
      </p:sp>
      <p:sp>
        <p:nvSpPr>
          <p:cNvPr id="241" name="Google Shape;241;p22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WHY CHOOSE HAYAHAY?</a:t>
            </a:r>
            <a:endParaRPr/>
          </a:p>
        </p:txBody>
      </p:sp>
      <p:sp>
        <p:nvSpPr>
          <p:cNvPr id="242" name="Google Shape;242;p22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23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23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09750" y="1559421"/>
            <a:ext cx="8572500" cy="3739157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3"/>
          <p:cNvSpPr txBox="1"/>
          <p:nvPr/>
        </p:nvSpPr>
        <p:spPr>
          <a:xfrm>
            <a:off x="2457450" y="2130921"/>
            <a:ext cx="7720965" cy="125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50" b="0" i="0" u="none" strike="noStrike" cap="none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START BUILDING YOUR NETWORK</a:t>
            </a:r>
            <a:endParaRPr/>
          </a:p>
        </p:txBody>
      </p:sp>
      <p:sp>
        <p:nvSpPr>
          <p:cNvPr id="250" name="Google Shape;250;p23"/>
          <p:cNvSpPr txBox="1"/>
          <p:nvPr/>
        </p:nvSpPr>
        <p:spPr>
          <a:xfrm>
            <a:off x="2457450" y="3578721"/>
            <a:ext cx="7353300" cy="100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50" b="0" i="0" u="none" strike="noStrike" cap="none">
                <a:solidFill>
                  <a:srgbClr val="F3F4F6"/>
                </a:solidFill>
                <a:latin typeface="Inter"/>
                <a:ea typeface="Inter"/>
                <a:cs typeface="Inter"/>
                <a:sym typeface="Inter"/>
              </a:rPr>
              <a:t>The earlier you join, the faster you can establish dominance in your local area. Secure the top Shops, Providers, and Users before the market saturates.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2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2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24"/>
          <p:cNvSpPr txBox="1"/>
          <p:nvPr/>
        </p:nvSpPr>
        <p:spPr>
          <a:xfrm>
            <a:off x="295275" y="2016475"/>
            <a:ext cx="86631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READY TO JOIN?</a:t>
            </a:r>
            <a:endParaRPr/>
          </a:p>
        </p:txBody>
      </p:sp>
      <p:sp>
        <p:nvSpPr>
          <p:cNvPr id="259" name="Google Shape;259;p24"/>
          <p:cNvSpPr txBox="1"/>
          <p:nvPr/>
        </p:nvSpPr>
        <p:spPr>
          <a:xfrm>
            <a:off x="682450" y="3005400"/>
            <a:ext cx="76077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Unlock the future of localized, private e-commerce.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4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1750" y="1876425"/>
            <a:ext cx="5238750" cy="4000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904875" y="1876425"/>
            <a:ext cx="4905375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Proven Success: Online platforms like TikTok Shop thrive entirely on robust affiliate marketing programs.</a:t>
            </a:r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904875" y="2645866"/>
            <a:ext cx="4905375" cy="86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Decentralized Sales: Creates a powerful, decentralized sales force driven purely by performance and network reach.</a:t>
            </a:r>
            <a:endParaRPr/>
          </a:p>
        </p:txBody>
      </p:sp>
      <p:sp>
        <p:nvSpPr>
          <p:cNvPr id="98" name="Google Shape;98;p14"/>
          <p:cNvSpPr txBox="1"/>
          <p:nvPr/>
        </p:nvSpPr>
        <p:spPr>
          <a:xfrm>
            <a:off x="904875" y="3704778"/>
            <a:ext cx="4905375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Passive Income: Individuals earn steady commissions by promoting products to their dedicated audience.</a:t>
            </a: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904875" y="4474219"/>
            <a:ext cx="4905375" cy="868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The Next Evolution: Hayahay takes this proven e-commerce model and supercharges it for local services and private networking.</a:t>
            </a:r>
            <a:endParaRPr/>
          </a:p>
        </p:txBody>
      </p:sp>
      <p:sp>
        <p:nvSpPr>
          <p:cNvPr id="100" name="Google Shape;100;p14"/>
          <p:cNvSpPr txBox="1"/>
          <p:nvPr/>
        </p:nvSpPr>
        <p:spPr>
          <a:xfrm>
            <a:off x="571500" y="1914525"/>
            <a:ext cx="76200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FF6A00"/>
                </a:solidFill>
                <a:latin typeface="Inter"/>
                <a:ea typeface="Inter"/>
                <a:cs typeface="Inter"/>
                <a:sym typeface="Inter"/>
              </a:rPr>
              <a:t>■</a:t>
            </a:r>
            <a:endParaRPr/>
          </a:p>
        </p:txBody>
      </p:sp>
      <p:sp>
        <p:nvSpPr>
          <p:cNvPr id="101" name="Google Shape;101;p14"/>
          <p:cNvSpPr txBox="1"/>
          <p:nvPr/>
        </p:nvSpPr>
        <p:spPr>
          <a:xfrm>
            <a:off x="571500" y="2683966"/>
            <a:ext cx="76200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FF6A00"/>
                </a:solidFill>
                <a:latin typeface="Inter"/>
                <a:ea typeface="Inter"/>
                <a:cs typeface="Inter"/>
                <a:sym typeface="Inter"/>
              </a:rPr>
              <a:t>■</a:t>
            </a:r>
            <a:endParaRPr/>
          </a:p>
        </p:txBody>
      </p:sp>
      <p:sp>
        <p:nvSpPr>
          <p:cNvPr id="102" name="Google Shape;102;p14"/>
          <p:cNvSpPr txBox="1"/>
          <p:nvPr/>
        </p:nvSpPr>
        <p:spPr>
          <a:xfrm>
            <a:off x="571500" y="3742878"/>
            <a:ext cx="76200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FF6A00"/>
                </a:solidFill>
                <a:latin typeface="Inter"/>
                <a:ea typeface="Inter"/>
                <a:cs typeface="Inter"/>
                <a:sym typeface="Inter"/>
              </a:rPr>
              <a:t>■</a:t>
            </a:r>
            <a:endParaRPr/>
          </a:p>
        </p:txBody>
      </p:sp>
      <p:sp>
        <p:nvSpPr>
          <p:cNvPr id="103" name="Google Shape;103;p14"/>
          <p:cNvSpPr txBox="1"/>
          <p:nvPr/>
        </p:nvSpPr>
        <p:spPr>
          <a:xfrm>
            <a:off x="571500" y="4512319"/>
            <a:ext cx="76200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FF6A00"/>
                </a:solidFill>
                <a:latin typeface="Inter"/>
                <a:ea typeface="Inter"/>
                <a:cs typeface="Inter"/>
                <a:sym typeface="Inter"/>
              </a:rPr>
              <a:t>■</a:t>
            </a:r>
            <a:endParaRPr/>
          </a:p>
        </p:txBody>
      </p:sp>
      <p:sp>
        <p:nvSpPr>
          <p:cNvPr id="104" name="Google Shape;104;p14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THE POWER OF AFFILIATE MARKETING</a:t>
            </a:r>
            <a:endParaRPr/>
          </a:p>
        </p:txBody>
      </p:sp>
      <p:sp>
        <p:nvSpPr>
          <p:cNvPr id="105" name="Google Shape;105;p14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14"/>
          <p:cNvPicPr preferRelativeResize="0"/>
          <p:nvPr/>
        </p:nvPicPr>
        <p:blipFill rotWithShape="1">
          <a:blip r:embed="rId5">
            <a:alphaModFix/>
          </a:blip>
          <a:srcRect l="21241"/>
          <a:stretch/>
        </p:blipFill>
        <p:spPr>
          <a:xfrm>
            <a:off x="6381750" y="1876425"/>
            <a:ext cx="5327649" cy="405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15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57150"/>
            <a:ext cx="6096000" cy="680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762000" y="628650"/>
            <a:ext cx="5000625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FFFFFF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INTRODUCING HAYAHAY.PH</a:t>
            </a:r>
            <a:endParaRPr/>
          </a:p>
        </p:txBody>
      </p:sp>
      <p:sp>
        <p:nvSpPr>
          <p:cNvPr id="115" name="Google Shape;115;p15"/>
          <p:cNvSpPr/>
          <p:nvPr/>
        </p:nvSpPr>
        <p:spPr>
          <a:xfrm>
            <a:off x="571500" y="628650"/>
            <a:ext cx="76200" cy="9144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" name="Google Shape;116;p15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96000" y="57150"/>
            <a:ext cx="6096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 txBox="1"/>
          <p:nvPr/>
        </p:nvSpPr>
        <p:spPr>
          <a:xfrm>
            <a:off x="571500" y="2312937"/>
            <a:ext cx="49530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A unified platform bridging local Shops, Providers, and Customers.</a:t>
            </a:r>
            <a:endParaRPr/>
          </a:p>
        </p:txBody>
      </p:sp>
      <p:sp>
        <p:nvSpPr>
          <p:cNvPr id="118" name="Google Shape;118;p15"/>
          <p:cNvSpPr txBox="1"/>
          <p:nvPr/>
        </p:nvSpPr>
        <p:spPr>
          <a:xfrm>
            <a:off x="571500" y="3272879"/>
            <a:ext cx="52006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FF6A00"/>
                </a:solidFill>
                <a:latin typeface="Montserrat"/>
                <a:ea typeface="Montserrat"/>
                <a:cs typeface="Montserrat"/>
                <a:sym typeface="Montserrat"/>
              </a:rPr>
              <a:t>EXCLUSIVE &amp; PRIVATE</a:t>
            </a:r>
            <a:endParaRPr/>
          </a:p>
        </p:txBody>
      </p:sp>
      <p:sp>
        <p:nvSpPr>
          <p:cNvPr id="119" name="Google Shape;119;p15"/>
          <p:cNvSpPr txBox="1"/>
          <p:nvPr/>
        </p:nvSpPr>
        <p:spPr>
          <a:xfrm>
            <a:off x="571500" y="3720554"/>
            <a:ext cx="49530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Hayahay is an exclusive ecosystem. Users enter only via a registered Affiliate Link.</a:t>
            </a:r>
            <a:endParaRPr/>
          </a:p>
        </p:txBody>
      </p:sp>
      <p:sp>
        <p:nvSpPr>
          <p:cNvPr id="120" name="Google Shape;120;p15"/>
          <p:cNvSpPr txBox="1"/>
          <p:nvPr/>
        </p:nvSpPr>
        <p:spPr>
          <a:xfrm>
            <a:off x="571500" y="4680495"/>
            <a:ext cx="520065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FF6A00"/>
                </a:solidFill>
                <a:latin typeface="Montserrat"/>
                <a:ea typeface="Montserrat"/>
                <a:cs typeface="Montserrat"/>
                <a:sym typeface="Montserrat"/>
              </a:rPr>
              <a:t>GUARANTEED ATTRIBUTION</a:t>
            </a:r>
            <a:endParaRPr/>
          </a:p>
        </p:txBody>
      </p:sp>
      <p:sp>
        <p:nvSpPr>
          <p:cNvPr id="121" name="Google Shape;121;p15"/>
          <p:cNvSpPr txBox="1"/>
          <p:nvPr/>
        </p:nvSpPr>
        <p:spPr>
          <a:xfrm>
            <a:off x="571500" y="5128170"/>
            <a:ext cx="49530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D1D5DB"/>
                </a:solidFill>
                <a:latin typeface="Inter"/>
                <a:ea typeface="Inter"/>
                <a:cs typeface="Inter"/>
                <a:sym typeface="Inter"/>
              </a:rPr>
              <a:t>Every invited customer or shop is permanently tied to your network, securing your commissions for life.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16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881336"/>
            <a:ext cx="3429000" cy="399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1500" y="1881336"/>
            <a:ext cx="3429000" cy="39905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6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1500" y="1881336"/>
            <a:ext cx="3429000" cy="3990528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6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16"/>
          <p:cNvSpPr txBox="1"/>
          <p:nvPr/>
        </p:nvSpPr>
        <p:spPr>
          <a:xfrm>
            <a:off x="876300" y="3129111"/>
            <a:ext cx="2155269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050505"/>
                </a:solidFill>
                <a:latin typeface="Montserrat"/>
                <a:ea typeface="Montserrat"/>
                <a:cs typeface="Montserrat"/>
                <a:sym typeface="Montserrat"/>
              </a:rPr>
              <a:t>RECRUIT SHOPS</a:t>
            </a:r>
            <a:endParaRPr/>
          </a:p>
        </p:txBody>
      </p:sp>
      <p:sp>
        <p:nvSpPr>
          <p:cNvPr id="132" name="Google Shape;132;p16"/>
          <p:cNvSpPr txBox="1"/>
          <p:nvPr/>
        </p:nvSpPr>
        <p:spPr>
          <a:xfrm>
            <a:off x="876300" y="3576786"/>
            <a:ext cx="2819400" cy="1447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Bring local retail businesses and merchants into the ecosystem. You earn on every transaction made through their virtual storefront.</a:t>
            </a:r>
            <a:endParaRPr/>
          </a:p>
        </p:txBody>
      </p:sp>
      <p:sp>
        <p:nvSpPr>
          <p:cNvPr id="133" name="Google Shape;133;p16"/>
          <p:cNvSpPr txBox="1"/>
          <p:nvPr/>
        </p:nvSpPr>
        <p:spPr>
          <a:xfrm>
            <a:off x="4686300" y="3129111"/>
            <a:ext cx="2960370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050505"/>
                </a:solidFill>
                <a:latin typeface="Montserrat"/>
                <a:ea typeface="Montserrat"/>
                <a:cs typeface="Montserrat"/>
                <a:sym typeface="Montserrat"/>
              </a:rPr>
              <a:t>ONBOARD PROVIDERS</a:t>
            </a:r>
            <a:endParaRPr/>
          </a:p>
        </p:txBody>
      </p:sp>
      <p:sp>
        <p:nvSpPr>
          <p:cNvPr id="134" name="Google Shape;134;p16"/>
          <p:cNvSpPr txBox="1"/>
          <p:nvPr/>
        </p:nvSpPr>
        <p:spPr>
          <a:xfrm>
            <a:off x="4686300" y="3881586"/>
            <a:ext cx="2819400" cy="1447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Connect skilled service providers (plumbers, mechanics, consultants) to the platform. Their success becomes your success.</a:t>
            </a:r>
            <a:endParaRPr/>
          </a:p>
        </p:txBody>
      </p:sp>
      <p:sp>
        <p:nvSpPr>
          <p:cNvPr id="135" name="Google Shape;135;p16"/>
          <p:cNvSpPr txBox="1"/>
          <p:nvPr/>
        </p:nvSpPr>
        <p:spPr>
          <a:xfrm>
            <a:off x="8496300" y="3129111"/>
            <a:ext cx="2620327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050505"/>
                </a:solidFill>
                <a:latin typeface="Montserrat"/>
                <a:ea typeface="Montserrat"/>
                <a:cs typeface="Montserrat"/>
                <a:sym typeface="Montserrat"/>
              </a:rPr>
              <a:t>INVITE CUSTOMERS</a:t>
            </a:r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8496300" y="3576786"/>
            <a:ext cx="2819400" cy="1157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Share your exclusive private link to build your personal user base. You earn heavily when your network transacts.</a:t>
            </a:r>
            <a:endParaRPr/>
          </a:p>
        </p:txBody>
      </p:sp>
      <p:pic>
        <p:nvPicPr>
          <p:cNvPr id="137" name="Google Shape;137;p16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76300" y="2357586"/>
            <a:ext cx="5334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6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686300" y="2357586"/>
            <a:ext cx="47625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6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96300" y="2357586"/>
            <a:ext cx="600075" cy="47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6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YOUR ROLE AS A HAYAHAY AFFILIATE</a:t>
            </a:r>
            <a:endParaRPr/>
          </a:p>
        </p:txBody>
      </p:sp>
      <p:sp>
        <p:nvSpPr>
          <p:cNvPr id="141" name="Google Shape;141;p16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17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7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463129"/>
            <a:ext cx="11049000" cy="4827091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7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1123950" y="5558879"/>
            <a:ext cx="9944100" cy="58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1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For every user transaction, a fixed fee of 20 Pesos is applied. The majority (60%) of this fee is immediately routed back into the affiliate network.</a:t>
            </a:r>
            <a:endParaRPr/>
          </a:p>
        </p:txBody>
      </p:sp>
      <p:sp>
        <p:nvSpPr>
          <p:cNvPr id="150" name="Google Shape;150;p17"/>
          <p:cNvSpPr/>
          <p:nvPr/>
        </p:nvSpPr>
        <p:spPr>
          <a:xfrm>
            <a:off x="1123950" y="5368379"/>
            <a:ext cx="99441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762000" y="624929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USER TRANSACTION FEE ALLOCATION</a:t>
            </a:r>
            <a:endParaRPr/>
          </a:p>
        </p:txBody>
      </p:sp>
      <p:sp>
        <p:nvSpPr>
          <p:cNvPr id="152" name="Google Shape;152;p17"/>
          <p:cNvSpPr/>
          <p:nvPr/>
        </p:nvSpPr>
        <p:spPr>
          <a:xfrm>
            <a:off x="571500" y="624929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18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8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1500" y="1466850"/>
            <a:ext cx="11049000" cy="481965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8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8"/>
          <p:cNvSpPr txBox="1"/>
          <p:nvPr/>
        </p:nvSpPr>
        <p:spPr>
          <a:xfrm>
            <a:off x="1123950" y="4692104"/>
            <a:ext cx="9944100" cy="588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1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The 60% Affiliate Pool is distributed across three levels. You earn 30% on users you recruit directly, 20% on users they recruit, and 10% on the third level.</a:t>
            </a:r>
            <a:endParaRPr/>
          </a:p>
        </p:txBody>
      </p:sp>
      <p:sp>
        <p:nvSpPr>
          <p:cNvPr id="161" name="Google Shape;161;p18"/>
          <p:cNvSpPr/>
          <p:nvPr/>
        </p:nvSpPr>
        <p:spPr>
          <a:xfrm>
            <a:off x="1123950" y="4501604"/>
            <a:ext cx="9944100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8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MULTI-LEVEL COMMISSION (USERS)</a:t>
            </a:r>
            <a:endParaRPr/>
          </a:p>
        </p:txBody>
      </p:sp>
      <p:sp>
        <p:nvSpPr>
          <p:cNvPr id="163" name="Google Shape;163;p18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19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19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9"/>
          <p:cNvSpPr txBox="1"/>
          <p:nvPr/>
        </p:nvSpPr>
        <p:spPr>
          <a:xfrm>
            <a:off x="571500" y="2266950"/>
            <a:ext cx="4838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0" i="0" u="none" strike="noStrike" cap="none">
                <a:solidFill>
                  <a:srgbClr val="FF6A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10₱</a:t>
            </a:r>
            <a:endParaRPr/>
          </a:p>
        </p:txBody>
      </p:sp>
      <p:sp>
        <p:nvSpPr>
          <p:cNvPr id="171" name="Google Shape;171;p19"/>
          <p:cNvSpPr txBox="1"/>
          <p:nvPr/>
        </p:nvSpPr>
        <p:spPr>
          <a:xfrm>
            <a:off x="571500" y="3457575"/>
            <a:ext cx="48387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50505"/>
                </a:solidFill>
                <a:latin typeface="Inter"/>
                <a:ea typeface="Inter"/>
                <a:cs typeface="Inter"/>
                <a:sym typeface="Inter"/>
              </a:rPr>
              <a:t>PLATFORM CHARGE</a:t>
            </a:r>
            <a:endParaRPr/>
          </a:p>
        </p:txBody>
      </p:sp>
      <p:sp>
        <p:nvSpPr>
          <p:cNvPr id="172" name="Google Shape;172;p19"/>
          <p:cNvSpPr txBox="1"/>
          <p:nvPr/>
        </p:nvSpPr>
        <p:spPr>
          <a:xfrm>
            <a:off x="571500" y="4067175"/>
            <a:ext cx="48387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0" b="0" i="0" u="none" strike="noStrike" cap="none">
                <a:solidFill>
                  <a:srgbClr val="FF6A00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10%</a:t>
            </a:r>
            <a:endParaRPr/>
          </a:p>
        </p:txBody>
      </p:sp>
      <p:sp>
        <p:nvSpPr>
          <p:cNvPr id="173" name="Google Shape;173;p19"/>
          <p:cNvSpPr txBox="1"/>
          <p:nvPr/>
        </p:nvSpPr>
        <p:spPr>
          <a:xfrm>
            <a:off x="571500" y="5257800"/>
            <a:ext cx="48387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i="0" u="none" strike="noStrike" cap="none">
                <a:solidFill>
                  <a:srgbClr val="050505"/>
                </a:solidFill>
                <a:latin typeface="Inter"/>
                <a:ea typeface="Inter"/>
                <a:cs typeface="Inter"/>
                <a:sym typeface="Inter"/>
              </a:rPr>
              <a:t>YOUR COMMISSION</a:t>
            </a:r>
            <a:endParaRPr/>
          </a:p>
        </p:txBody>
      </p:sp>
      <p:sp>
        <p:nvSpPr>
          <p:cNvPr id="174" name="Google Shape;174;p19"/>
          <p:cNvSpPr txBox="1"/>
          <p:nvPr/>
        </p:nvSpPr>
        <p:spPr>
          <a:xfrm>
            <a:off x="6572250" y="2266950"/>
            <a:ext cx="5300662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50" b="1" i="0" u="none" strike="noStrike" cap="none">
                <a:solidFill>
                  <a:srgbClr val="050505"/>
                </a:solidFill>
                <a:latin typeface="Montserrat"/>
                <a:ea typeface="Montserrat"/>
                <a:cs typeface="Montserrat"/>
                <a:sym typeface="Montserrat"/>
              </a:rPr>
              <a:t>EARN FROM BUSINESS VOLUME</a:t>
            </a:r>
            <a:endParaRPr/>
          </a:p>
        </p:txBody>
      </p:sp>
      <p:sp>
        <p:nvSpPr>
          <p:cNvPr id="175" name="Google Shape;175;p19"/>
          <p:cNvSpPr txBox="1"/>
          <p:nvPr/>
        </p:nvSpPr>
        <p:spPr>
          <a:xfrm>
            <a:off x="6572250" y="2714625"/>
            <a:ext cx="504825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Beyond the user transaction fees, you earn directly from the businesses you bring into the ecosystem.</a:t>
            </a:r>
            <a:endParaRPr/>
          </a:p>
        </p:txBody>
      </p:sp>
      <p:sp>
        <p:nvSpPr>
          <p:cNvPr id="176" name="Google Shape;176;p19"/>
          <p:cNvSpPr txBox="1"/>
          <p:nvPr/>
        </p:nvSpPr>
        <p:spPr>
          <a:xfrm>
            <a:off x="6572250" y="3436441"/>
            <a:ext cx="5048250" cy="1447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For every transaction processed by a Shop or Service Provider you recruited, the platform charges a flat 10 Peso fee. As their recruiting affiliate, you receive a direct 10% commission from this fee every single time they make a sale.</a:t>
            </a:r>
            <a:endParaRPr/>
          </a:p>
        </p:txBody>
      </p:sp>
      <p:sp>
        <p:nvSpPr>
          <p:cNvPr id="177" name="Google Shape;177;p19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SHOP &amp; PROVIDER EARNINGS</a:t>
            </a:r>
            <a:endParaRPr/>
          </a:p>
        </p:txBody>
      </p:sp>
      <p:sp>
        <p:nvSpPr>
          <p:cNvPr id="178" name="Google Shape;178;p19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0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0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0"/>
          <p:cNvSpPr txBox="1"/>
          <p:nvPr/>
        </p:nvSpPr>
        <p:spPr>
          <a:xfrm>
            <a:off x="1905000" y="2147292"/>
            <a:ext cx="89535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050505"/>
                </a:solidFill>
                <a:latin typeface="Inter ExtraBold"/>
                <a:ea typeface="Inter ExtraBold"/>
                <a:cs typeface="Inter ExtraBold"/>
                <a:sym typeface="Inter ExtraBold"/>
              </a:rPr>
              <a:t>Grow the Network:</a:t>
            </a: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 Expand the platform's reach by recruiting other motivated affiliates to join your team.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905000" y="3011983"/>
            <a:ext cx="89535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050505"/>
                </a:solidFill>
                <a:latin typeface="Inter ExtraBold"/>
                <a:ea typeface="Inter ExtraBold"/>
                <a:cs typeface="Inter ExtraBold"/>
                <a:sym typeface="Inter ExtraBold"/>
              </a:rPr>
              <a:t>Fixed Bonus:</a:t>
            </a: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 You earn a flat commission of 100 Pesos for every new affiliate that successfully joins through your lineage.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1905000" y="3876675"/>
            <a:ext cx="89535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050505"/>
                </a:solidFill>
                <a:latin typeface="Inter ExtraBold"/>
                <a:ea typeface="Inter ExtraBold"/>
                <a:cs typeface="Inter ExtraBold"/>
                <a:sym typeface="Inter ExtraBold"/>
              </a:rPr>
              <a:t>Three Levels Deep:</a:t>
            </a: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 Just like user transactions, this recruitment bonus applies up to the 3rd level. You get paid for building a team that builds teams.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1905000" y="4741366"/>
            <a:ext cx="8953500" cy="578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5992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25" b="0" i="0" u="none" strike="noStrike" cap="none">
                <a:solidFill>
                  <a:srgbClr val="050505"/>
                </a:solidFill>
                <a:latin typeface="Inter ExtraBold"/>
                <a:ea typeface="Inter ExtraBold"/>
                <a:cs typeface="Inter ExtraBold"/>
                <a:sym typeface="Inter ExtraBold"/>
              </a:rPr>
              <a:t>Exponential Growth:</a:t>
            </a:r>
            <a:r>
              <a:rPr lang="en-US" sz="1425" b="0" i="0" u="none" strike="noStrike" cap="none">
                <a:solidFill>
                  <a:srgbClr val="374151"/>
                </a:solidFill>
                <a:latin typeface="Inter"/>
                <a:ea typeface="Inter"/>
                <a:cs typeface="Inter"/>
                <a:sym typeface="Inter"/>
              </a:rPr>
              <a:t> This structure heavily incentivizes leadership, mentoring, and rapid geographic expansion.</a:t>
            </a:r>
            <a:endParaRPr/>
          </a:p>
        </p:txBody>
      </p:sp>
      <p:pic>
        <p:nvPicPr>
          <p:cNvPr id="189" name="Google Shape;189;p20" descr="image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3500" y="2161579"/>
            <a:ext cx="36195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0" descr="image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333500" y="3026271"/>
            <a:ext cx="32385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20" descr="imag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33500" y="3890962"/>
            <a:ext cx="323850" cy="29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0" descr="image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33500" y="4755653"/>
            <a:ext cx="285750" cy="29527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0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AFFILIATE RECRUITMENT BONUS</a:t>
            </a:r>
            <a:endParaRPr/>
          </a:p>
        </p:txBody>
      </p:sp>
      <p:sp>
        <p:nvSpPr>
          <p:cNvPr id="194" name="Google Shape;194;p20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21" descr="imag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1"/>
          <p:cNvSpPr/>
          <p:nvPr/>
        </p:nvSpPr>
        <p:spPr>
          <a:xfrm>
            <a:off x="0" y="0"/>
            <a:ext cx="12192000" cy="5715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21"/>
          <p:cNvSpPr/>
          <p:nvPr/>
        </p:nvSpPr>
        <p:spPr>
          <a:xfrm>
            <a:off x="857250" y="2207121"/>
            <a:ext cx="10477500" cy="333910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 cmpd="sng">
            <a:solidFill>
              <a:srgbClr val="4A7DB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02" name="Google Shape;202;p21"/>
          <p:cNvGraphicFramePr/>
          <p:nvPr/>
        </p:nvGraphicFramePr>
        <p:xfrm>
          <a:off x="857250" y="2207121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{B17F6658-FAEF-495B-B43B-5F4B3DBC9C84}</a:tableStyleId>
              </a:tblPr>
              <a:tblGrid>
                <a:gridCol w="2860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6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2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6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Revenue Stream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505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Transaction Fee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505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Your Commission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505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50" b="1" i="0" u="none" strike="noStrike" cap="non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Depth Level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505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1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User Transactions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20 PHP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30% / 20% / 10%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Up to 3 Levels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1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Shop Transactions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10 PHP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10%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Direct Recruit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1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Provider Transactions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10 PHP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10%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Direct Recruit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7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1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Affiliate Recruitment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N/A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100 PHP Fixed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25" b="0" i="0" u="none" strike="noStrike" cap="none">
                          <a:solidFill>
                            <a:srgbClr val="37415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Up to 3 Levels</a:t>
                      </a:r>
                      <a:endParaRPr/>
                    </a:p>
                  </a:txBody>
                  <a:tcPr marL="63500" marR="63500" marT="25400" marB="254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9FA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3" name="Google Shape;203;p21"/>
          <p:cNvSpPr/>
          <p:nvPr/>
        </p:nvSpPr>
        <p:spPr>
          <a:xfrm>
            <a:off x="866775" y="3482429"/>
            <a:ext cx="286092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1"/>
          <p:cNvSpPr/>
          <p:nvPr/>
        </p:nvSpPr>
        <p:spPr>
          <a:xfrm>
            <a:off x="3718173" y="2816721"/>
            <a:ext cx="9525" cy="675233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21"/>
          <p:cNvSpPr/>
          <p:nvPr/>
        </p:nvSpPr>
        <p:spPr>
          <a:xfrm>
            <a:off x="3727698" y="3482429"/>
            <a:ext cx="2706439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21"/>
          <p:cNvSpPr/>
          <p:nvPr/>
        </p:nvSpPr>
        <p:spPr>
          <a:xfrm>
            <a:off x="6424612" y="2816721"/>
            <a:ext cx="9525" cy="675233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21"/>
          <p:cNvSpPr/>
          <p:nvPr/>
        </p:nvSpPr>
        <p:spPr>
          <a:xfrm>
            <a:off x="6434137" y="3482429"/>
            <a:ext cx="2749004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21"/>
          <p:cNvSpPr/>
          <p:nvPr/>
        </p:nvSpPr>
        <p:spPr>
          <a:xfrm>
            <a:off x="9173616" y="2816721"/>
            <a:ext cx="9525" cy="675233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21"/>
          <p:cNvSpPr/>
          <p:nvPr/>
        </p:nvSpPr>
        <p:spPr>
          <a:xfrm>
            <a:off x="9183141" y="3482429"/>
            <a:ext cx="214208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21"/>
          <p:cNvSpPr/>
          <p:nvPr/>
        </p:nvSpPr>
        <p:spPr>
          <a:xfrm>
            <a:off x="866775" y="4162425"/>
            <a:ext cx="286092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21"/>
          <p:cNvSpPr/>
          <p:nvPr/>
        </p:nvSpPr>
        <p:spPr>
          <a:xfrm>
            <a:off x="3718173" y="3491954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21"/>
          <p:cNvSpPr/>
          <p:nvPr/>
        </p:nvSpPr>
        <p:spPr>
          <a:xfrm>
            <a:off x="3727698" y="4162425"/>
            <a:ext cx="2706439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3" name="Google Shape;213;p21"/>
          <p:cNvSpPr/>
          <p:nvPr/>
        </p:nvSpPr>
        <p:spPr>
          <a:xfrm>
            <a:off x="6424612" y="3491954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21"/>
          <p:cNvSpPr/>
          <p:nvPr/>
        </p:nvSpPr>
        <p:spPr>
          <a:xfrm>
            <a:off x="6434137" y="4162425"/>
            <a:ext cx="2749004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5" name="Google Shape;215;p21"/>
          <p:cNvSpPr/>
          <p:nvPr/>
        </p:nvSpPr>
        <p:spPr>
          <a:xfrm>
            <a:off x="9173616" y="3491954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21"/>
          <p:cNvSpPr/>
          <p:nvPr/>
        </p:nvSpPr>
        <p:spPr>
          <a:xfrm>
            <a:off x="9183141" y="4162425"/>
            <a:ext cx="214208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1"/>
          <p:cNvSpPr/>
          <p:nvPr/>
        </p:nvSpPr>
        <p:spPr>
          <a:xfrm>
            <a:off x="866775" y="4842420"/>
            <a:ext cx="286092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21"/>
          <p:cNvSpPr/>
          <p:nvPr/>
        </p:nvSpPr>
        <p:spPr>
          <a:xfrm>
            <a:off x="3718173" y="4171950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21"/>
          <p:cNvSpPr/>
          <p:nvPr/>
        </p:nvSpPr>
        <p:spPr>
          <a:xfrm>
            <a:off x="3727698" y="4842420"/>
            <a:ext cx="2706439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21"/>
          <p:cNvSpPr/>
          <p:nvPr/>
        </p:nvSpPr>
        <p:spPr>
          <a:xfrm>
            <a:off x="6424612" y="4171950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21"/>
          <p:cNvSpPr/>
          <p:nvPr/>
        </p:nvSpPr>
        <p:spPr>
          <a:xfrm>
            <a:off x="6434137" y="4842420"/>
            <a:ext cx="2749004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21"/>
          <p:cNvSpPr/>
          <p:nvPr/>
        </p:nvSpPr>
        <p:spPr>
          <a:xfrm>
            <a:off x="9173616" y="4171950"/>
            <a:ext cx="9525" cy="67999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21"/>
          <p:cNvSpPr/>
          <p:nvPr/>
        </p:nvSpPr>
        <p:spPr>
          <a:xfrm>
            <a:off x="9183141" y="4842420"/>
            <a:ext cx="2142083" cy="9525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21"/>
          <p:cNvSpPr/>
          <p:nvPr/>
        </p:nvSpPr>
        <p:spPr>
          <a:xfrm>
            <a:off x="3718173" y="4851945"/>
            <a:ext cx="9525" cy="684758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21"/>
          <p:cNvSpPr/>
          <p:nvPr/>
        </p:nvSpPr>
        <p:spPr>
          <a:xfrm>
            <a:off x="6424612" y="4851945"/>
            <a:ext cx="9525" cy="684758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21"/>
          <p:cNvSpPr/>
          <p:nvPr/>
        </p:nvSpPr>
        <p:spPr>
          <a:xfrm>
            <a:off x="9173616" y="4851945"/>
            <a:ext cx="9525" cy="684758"/>
          </a:xfrm>
          <a:prstGeom prst="rect">
            <a:avLst/>
          </a:prstGeom>
          <a:solidFill>
            <a:srgbClr val="E5E7E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21"/>
          <p:cNvSpPr txBox="1"/>
          <p:nvPr/>
        </p:nvSpPr>
        <p:spPr>
          <a:xfrm>
            <a:off x="762000" y="628650"/>
            <a:ext cx="11401425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050505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rPr>
              <a:t>COMPREHENSIVE EARNING POTENTIAL</a:t>
            </a:r>
            <a:endParaRPr/>
          </a:p>
        </p:txBody>
      </p:sp>
      <p:sp>
        <p:nvSpPr>
          <p:cNvPr id="228" name="Google Shape;228;p21"/>
          <p:cNvSpPr/>
          <p:nvPr/>
        </p:nvSpPr>
        <p:spPr>
          <a:xfrm>
            <a:off x="571500" y="628650"/>
            <a:ext cx="76200" cy="457200"/>
          </a:xfrm>
          <a:prstGeom prst="rect">
            <a:avLst/>
          </a:prstGeom>
          <a:solidFill>
            <a:srgbClr val="FF6A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666</Words>
  <Application>Microsoft Office PowerPoint</Application>
  <PresentationFormat>Widescreen</PresentationFormat>
  <Paragraphs>71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Montserrat ExtraBold</vt:lpstr>
      <vt:lpstr>Inter ExtraBold</vt:lpstr>
      <vt:lpstr>Montserrat</vt:lpstr>
      <vt:lpstr>Inter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COP - 1</dc:creator>
  <cp:lastModifiedBy>COP - 1</cp:lastModifiedBy>
  <cp:revision>1</cp:revision>
  <dcterms:modified xsi:type="dcterms:W3CDTF">2026-03-23T17:42:57Z</dcterms:modified>
</cp:coreProperties>
</file>